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85" r:id="rId4"/>
    <p:sldId id="318" r:id="rId5"/>
    <p:sldId id="289" r:id="rId6"/>
    <p:sldId id="312" r:id="rId7"/>
    <p:sldId id="313" r:id="rId8"/>
    <p:sldId id="314" r:id="rId9"/>
    <p:sldId id="296" r:id="rId10"/>
    <p:sldId id="322" r:id="rId11"/>
    <p:sldId id="292" r:id="rId12"/>
    <p:sldId id="306" r:id="rId13"/>
    <p:sldId id="307" r:id="rId14"/>
    <p:sldId id="304" r:id="rId15"/>
    <p:sldId id="310" r:id="rId16"/>
    <p:sldId id="303" r:id="rId17"/>
    <p:sldId id="305" r:id="rId18"/>
    <p:sldId id="308" r:id="rId19"/>
    <p:sldId id="315" r:id="rId20"/>
    <p:sldId id="316" r:id="rId21"/>
    <p:sldId id="320" r:id="rId22"/>
    <p:sldId id="321" r:id="rId23"/>
    <p:sldId id="32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33"/>
    <a:srgbClr val="A50021"/>
    <a:srgbClr val="FF0000"/>
    <a:srgbClr val="FF3300"/>
    <a:srgbClr val="FF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2" autoAdjust="0"/>
    <p:restoredTop sz="94660"/>
  </p:normalViewPr>
  <p:slideViewPr>
    <p:cSldViewPr>
      <p:cViewPr>
        <p:scale>
          <a:sx n="75" d="100"/>
          <a:sy n="75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51BBE-29CB-483C-BF1F-F68AC4A0CF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180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D205B-7D43-4902-858C-E2C20C6B05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27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E9BAA-3377-4AE7-BCD5-8092294C84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626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2F046-BFAF-4427-95CA-29CF9B5C30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18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6B240-49CB-4805-9881-6FE4D662F2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300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0261A-79D4-476F-96E8-B76F779C85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819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571A3-A198-498B-AC66-1C8DAD11BD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850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A65F0-138F-4122-95DB-217F32DC82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049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8C32A-B125-44F5-A75C-C55216FA62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933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90EC1-ADBF-450D-AE45-3922C7D3B5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821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34F4E-22BD-480F-B66F-9B5C019EF8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855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AB827760-8761-4703-8F9E-EE526A48A16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03%202008%20&#1052;&#1063;&#1057;%20&#1051;&#1077;&#1089;&#1085;&#1086;&#1081;%20&#1087;&#1086;&#1078;&#1072;&#1088;%20&#1057;&#1086;&#1074;&#1077;&#1090;&#1099;%20&#1089;&#1087;&#1072;&#1089;&#1072;&#1090;&#1077;&#1083;&#1077;&#1081;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01%202004%20&#1052;&#1063;&#1057;%20&#1051;&#1077;&#1089;&#1085;&#1086;&#1081;%20&#1087;&#1086;&#1078;&#1072;&#1088;%20&#1063;&#1072;&#1096;&#1080;&#1085;&#1089;&#1082;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&#1055;&#1086;&#1078;&#1072;&#1088;&#1099;%20&#1083;&#1077;&#1090;&#1072;%202010%20&#1075;&#1086;&#1076;&#1072;%20&#1074;%20&#1094;&#1077;&#1085;&#1090;&#1088;&#1072;&#1083;&#1100;&#1085;&#1086;&#1081;%20&#1056;&#1086;&#1089;&#1089;&#1080;&#1080;.pps" TargetMode="External"/><Relationship Id="rId4" Type="http://schemas.openxmlformats.org/officeDocument/2006/relationships/hyperlink" Target="02%202010.07.31%20&#1055;&#1086;&#1078;&#1072;&#1088;%20&#1074;%20&#1089;&#1077;&#1083;&#1077;%20&#1050;&#1072;&#1076;&#1072;&#1085;&#1086;&#1082;%20&#1051;&#1091;&#1093;&#1086;&#1074;&#1080;&#1094;&#1082;&#1086;&#1075;&#1086;%20&#1088;&#1072;&#1081;&#1086;&#1085;&#1072;%20&#1052;.%20&#1086;&#1073;&#1083;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2590800"/>
            <a:ext cx="5181600" cy="2101850"/>
          </a:xfrm>
          <a:solidFill>
            <a:srgbClr val="969696">
              <a:alpha val="30000"/>
            </a:srgbClr>
          </a:soli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Подготовка</a:t>
            </a:r>
            <a:b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</a:t>
            </a:r>
            <a:r>
              <a:rPr lang="ru-RU" alt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лесопожарному</a:t>
            </a:r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периоду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744913" y="6186488"/>
            <a:ext cx="1581150" cy="36671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Иркутск 2015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752600" y="457200"/>
            <a:ext cx="5638800" cy="64135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Областное государственное казенное учреждение</a:t>
            </a:r>
          </a:p>
          <a:p>
            <a:pPr algn="ctr"/>
            <a:r>
              <a:rPr lang="ru-RU" altLang="ru-RU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"Противопожарная служба Иркутской области"</a:t>
            </a:r>
          </a:p>
        </p:txBody>
      </p:sp>
      <p:pic>
        <p:nvPicPr>
          <p:cNvPr id="36871" name="Picture 7" descr="Герб ППС ИО(500)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9700" y="152400"/>
            <a:ext cx="107950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Постановление Правительства РФ от 25 апреля 2012 г. №390 "О противопожарном режиме"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057775"/>
          </a:xfrm>
          <a:noFill/>
        </p:spPr>
        <p:txBody>
          <a:bodyPr>
            <a:spAutoFit/>
          </a:bodyPr>
          <a:lstStyle/>
          <a:p>
            <a:pPr marL="0" indent="355600" algn="just">
              <a:lnSpc>
                <a:spcPct val="80000"/>
              </a:lnSpc>
              <a:buFontTx/>
              <a:buNone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488. Населенный пункт считается подверженным угрозе лесных пожаров в случае его непосредственного примыкания к хвойному (смешанному) лесному участку либо наличия на землях населенного пункта городского хвойного (смешанного) леса.</a:t>
            </a:r>
          </a:p>
          <a:p>
            <a:pPr marL="0" indent="355600">
              <a:lnSpc>
                <a:spcPct val="80000"/>
              </a:lnSpc>
              <a:buFontTx/>
              <a:buNone/>
            </a:pPr>
            <a:endParaRPr lang="ru-RU" altLang="ru-RU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355600" algn="just">
              <a:lnSpc>
                <a:spcPct val="80000"/>
              </a:lnSpc>
              <a:buFontTx/>
              <a:buNone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489.Населенный пункт признается непосредственно примыкающим к лесному участку, если расстояние до крайних деревьев соответствующего лесного участка составляет:</a:t>
            </a:r>
          </a:p>
          <a:p>
            <a:pPr marL="0" indent="355600" algn="just">
              <a:lnSpc>
                <a:spcPct val="80000"/>
              </a:lnSpc>
              <a:buFontTx/>
              <a:buNone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а) менее 100 метров от границы населенного пункта, на землях которого имеются объекты капитального строительства с количеством более двух этажей;</a:t>
            </a:r>
          </a:p>
          <a:p>
            <a:pPr marL="0" indent="355600" algn="just">
              <a:lnSpc>
                <a:spcPct val="80000"/>
              </a:lnSpc>
              <a:buFontTx/>
              <a:buNone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б) менее 50 метров от границы населенного пункта, на землях которого имеются объекты капитального строительства с количеством этажей 2 и менее.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457200"/>
            <a:ext cx="4648200" cy="762000"/>
          </a:xfrm>
          <a:solidFill>
            <a:srgbClr val="C0C0C0">
              <a:alpha val="30000"/>
            </a:srgbClr>
          </a:solidFill>
        </p:spPr>
        <p:txBody>
          <a:bodyPr>
            <a:spAutoFit/>
          </a:bodyPr>
          <a:lstStyle/>
          <a:p>
            <a:pPr marL="0" indent="0" algn="ctr">
              <a:buFontTx/>
              <a:buNone/>
            </a:pPr>
            <a:r>
              <a:rPr lang="ru-RU" altLang="ru-RU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ebdings" pitchFamily="18" charset="2"/>
              </a:rPr>
              <a:t></a:t>
            </a: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  <a:hlinkClick r:id="rId3" action="ppaction://hlinkfile"/>
              </a:rPr>
              <a:t>Советы спасателей</a:t>
            </a:r>
            <a:endParaRPr lang="ru-RU" altLang="ru-RU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0CB7"/>
              </a:clrFrom>
              <a:clrTo>
                <a:srgbClr val="FF0CB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213" y="1779588"/>
            <a:ext cx="4141787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0CB7"/>
              </a:clrFrom>
              <a:clrTo>
                <a:srgbClr val="FF0CB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436688"/>
            <a:ext cx="420687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5288"/>
            <a:ext cx="8229600" cy="519112"/>
          </a:xfrm>
          <a:noFill/>
        </p:spPr>
        <p:txBody>
          <a:bodyPr>
            <a:spAutoFit/>
          </a:bodyPr>
          <a:lstStyle/>
          <a:p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Правила выхода из зоны лесного пожара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4708525"/>
            <a:ext cx="5757863" cy="701675"/>
          </a:xfrm>
          <a:solidFill>
            <a:srgbClr val="969696">
              <a:alpha val="30000"/>
            </a:srgbClr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Определите направление ветра</a:t>
            </a:r>
            <a:r>
              <a:rPr lang="en-US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и распространения огня</a:t>
            </a:r>
          </a:p>
        </p:txBody>
      </p:sp>
      <p:pic>
        <p:nvPicPr>
          <p:cNvPr id="113672" name="Picture 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736725"/>
            <a:ext cx="28797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73" name="Picture 9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736725"/>
            <a:ext cx="28797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74" name="Picture 10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736725"/>
            <a:ext cx="28797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152400" y="4708525"/>
            <a:ext cx="2879725" cy="1006475"/>
          </a:xfrm>
          <a:prstGeom prst="rect">
            <a:avLst/>
          </a:prstGeom>
          <a:solidFill>
            <a:srgbClr val="969696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000" b="0">
                <a:effectLst>
                  <a:outerShdw blurRad="38100" dist="38100" dir="2700000" algn="tl">
                    <a:srgbClr val="FFFFFF"/>
                  </a:outerShdw>
                </a:effectLst>
              </a:rPr>
              <a:t>Почувствовав запах дыма, определите</a:t>
            </a:r>
            <a:r>
              <a:rPr lang="en-US" altLang="ru-RU" sz="2000" b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altLang="ru-RU" sz="2000" b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000" b="0">
                <a:effectLst>
                  <a:outerShdw blurRad="38100" dist="38100" dir="2700000" algn="tl">
                    <a:srgbClr val="FFFFFF"/>
                  </a:outerShdw>
                </a:effectLst>
              </a:rPr>
              <a:t>что и где горит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5288"/>
            <a:ext cx="8229600" cy="519112"/>
          </a:xfrm>
          <a:noFill/>
        </p:spPr>
        <p:txBody>
          <a:bodyPr>
            <a:spAutoFit/>
          </a:bodyPr>
          <a:lstStyle/>
          <a:p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Правила выхода из зоны лесного пожара</a:t>
            </a:r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4706938" y="4632325"/>
            <a:ext cx="3598862" cy="1920875"/>
          </a:xfrm>
          <a:prstGeom prst="rect">
            <a:avLst/>
          </a:prstGeom>
          <a:solidFill>
            <a:srgbClr val="969696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000" b="0">
                <a:effectLst>
                  <a:outerShdw blurRad="38100" dist="38100" dir="2700000" algn="tl">
                    <a:srgbClr val="FFFFFF"/>
                  </a:outerShdw>
                </a:effectLst>
              </a:rPr>
              <a:t>Выходите из леса быстро</a:t>
            </a:r>
            <a:br>
              <a:rPr lang="ru-RU" altLang="ru-RU" sz="2000" b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000" b="0">
                <a:effectLst>
                  <a:outerShdw blurRad="38100" dist="38100" dir="2700000" algn="tl">
                    <a:srgbClr val="FFFFFF"/>
                  </a:outerShdw>
                </a:effectLst>
              </a:rPr>
              <a:t>и только в наветренную сторону. Скорость пешехода больше 80 метров в минуту, а низового пожара - 1-3 метра в минуту</a:t>
            </a:r>
          </a:p>
        </p:txBody>
      </p:sp>
      <p:pic>
        <p:nvPicPr>
          <p:cNvPr id="114702" name="Picture 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5075" y="1676400"/>
            <a:ext cx="28797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1235075" y="4632325"/>
            <a:ext cx="2879725" cy="1006475"/>
          </a:xfrm>
          <a:prstGeom prst="rect">
            <a:avLst/>
          </a:prstGeom>
          <a:solidFill>
            <a:srgbClr val="969696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000" b="0">
                <a:effectLst>
                  <a:outerShdw blurRad="38100" dist="38100" dir="2700000" algn="tl">
                    <a:srgbClr val="FFFFFF"/>
                  </a:outerShdw>
                </a:effectLst>
              </a:rPr>
              <a:t>Выберите маршрут выхода из леса в безопасное место</a:t>
            </a:r>
          </a:p>
        </p:txBody>
      </p:sp>
      <p:pic>
        <p:nvPicPr>
          <p:cNvPr id="114705" name="Picture 17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28797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5288"/>
            <a:ext cx="8229600" cy="519112"/>
          </a:xfrm>
          <a:noFill/>
        </p:spPr>
        <p:txBody>
          <a:bodyPr>
            <a:spAutoFit/>
          </a:bodyPr>
          <a:lstStyle/>
          <a:p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Правила выхода из зоны лесного пожара</a:t>
            </a:r>
          </a:p>
        </p:txBody>
      </p:sp>
      <p:sp>
        <p:nvSpPr>
          <p:cNvPr id="11162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5029200" y="4708525"/>
            <a:ext cx="2879725" cy="701675"/>
          </a:xfrm>
          <a:solidFill>
            <a:srgbClr val="969696">
              <a:alpha val="30000"/>
            </a:srgbClr>
          </a:solidFill>
          <a:ln/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Не обгоняйте лесной пожар</a:t>
            </a:r>
          </a:p>
        </p:txBody>
      </p:sp>
      <p:pic>
        <p:nvPicPr>
          <p:cNvPr id="11163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736725"/>
            <a:ext cx="28797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34" name="Rectangle 18"/>
          <p:cNvSpPr>
            <a:spLocks noChangeArrowheads="1"/>
          </p:cNvSpPr>
          <p:nvPr/>
        </p:nvSpPr>
        <p:spPr bwMode="auto">
          <a:xfrm>
            <a:off x="1235075" y="4708525"/>
            <a:ext cx="2879725" cy="701675"/>
          </a:xfrm>
          <a:prstGeom prst="rect">
            <a:avLst/>
          </a:prstGeom>
          <a:solidFill>
            <a:srgbClr val="969696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000" b="0">
                <a:effectLst>
                  <a:outerShdw blurRad="38100" dist="38100" dir="2700000" algn="tl">
                    <a:srgbClr val="FFFFFF"/>
                  </a:outerShdw>
                </a:effectLst>
              </a:rPr>
              <a:t>Бегите вдоль фронта огня</a:t>
            </a:r>
          </a:p>
        </p:txBody>
      </p:sp>
      <p:pic>
        <p:nvPicPr>
          <p:cNvPr id="111635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5075" y="1736725"/>
            <a:ext cx="28797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2888"/>
            <a:ext cx="8229600" cy="519112"/>
          </a:xfrm>
          <a:noFill/>
        </p:spPr>
        <p:txBody>
          <a:bodyPr>
            <a:spAutoFit/>
          </a:bodyPr>
          <a:lstStyle/>
          <a:p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выхода из зоны лесного пожара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5105400" y="990600"/>
            <a:ext cx="3581400" cy="2282825"/>
          </a:xfrm>
          <a:prstGeom prst="rect">
            <a:avLst/>
          </a:prstGeom>
          <a:solidFill>
            <a:srgbClr val="969696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Выводить и вывозить людей</a:t>
            </a:r>
            <a:r>
              <a:rPr lang="en-US" altLang="ru-RU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из зоны лесного пожара следует в направлении, перпендикулярном распространения огня</a:t>
            </a:r>
          </a:p>
        </p:txBody>
      </p:sp>
      <p:pic>
        <p:nvPicPr>
          <p:cNvPr id="1198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5720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19113"/>
          </a:xfrm>
          <a:solidFill>
            <a:srgbClr val="969696">
              <a:alpha val="30000"/>
            </a:srgbClr>
          </a:solidFill>
        </p:spPr>
        <p:txBody>
          <a:bodyPr>
            <a:spAutoFit/>
          </a:bodyPr>
          <a:lstStyle/>
          <a:p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Правила выхода из зоны лесного пожара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632325"/>
            <a:ext cx="2879725" cy="701675"/>
          </a:xfrm>
          <a:solidFill>
            <a:srgbClr val="969696">
              <a:alpha val="30000"/>
            </a:srgbClr>
          </a:solidFill>
        </p:spPr>
        <p:txBody>
          <a:bodyPr>
            <a:spAutoFit/>
          </a:bodyPr>
          <a:lstStyle/>
          <a:p>
            <a:pPr marL="0" indent="0" algn="ctr">
              <a:buFontTx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Окунитесь в ближайший водоем</a:t>
            </a:r>
          </a:p>
        </p:txBody>
      </p:sp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8797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3200400" y="4632325"/>
            <a:ext cx="2879725" cy="701675"/>
          </a:xfrm>
          <a:prstGeom prst="rect">
            <a:avLst/>
          </a:prstGeom>
          <a:solidFill>
            <a:srgbClr val="969696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000" b="0">
                <a:effectLst>
                  <a:outerShdw blurRad="38100" dist="38100" dir="2700000" algn="tl">
                    <a:srgbClr val="FFFFFF"/>
                  </a:outerShdw>
                </a:effectLst>
              </a:rPr>
              <a:t>Накройтесь мокрой одеждой</a:t>
            </a:r>
          </a:p>
        </p:txBody>
      </p:sp>
      <p:pic>
        <p:nvPicPr>
          <p:cNvPr id="1106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0238" y="1676400"/>
            <a:ext cx="28797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75" y="1676400"/>
            <a:ext cx="28797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6096000" y="4632325"/>
            <a:ext cx="2879725" cy="1920875"/>
          </a:xfrm>
          <a:prstGeom prst="rect">
            <a:avLst/>
          </a:prstGeom>
          <a:solidFill>
            <a:srgbClr val="969696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000" b="0">
                <a:effectLst>
                  <a:outerShdw blurRad="38100" dist="38100" dir="2700000" algn="tl">
                    <a:srgbClr val="FFFFFF"/>
                  </a:outerShdw>
                </a:effectLst>
              </a:rPr>
              <a:t>Дышите через мокрый платок или смоченную одежду. Учащенное дыхание в дыму приведет к потере сознания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519113"/>
          </a:xfrm>
          <a:solidFill>
            <a:srgbClr val="969696">
              <a:alpha val="30000"/>
            </a:srgbClr>
          </a:solidFill>
        </p:spPr>
        <p:txBody>
          <a:bodyPr>
            <a:spAutoFit/>
          </a:bodyPr>
          <a:lstStyle/>
          <a:p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Тушение некрупных очагов лесного пожара</a:t>
            </a:r>
          </a:p>
        </p:txBody>
      </p:sp>
      <p:pic>
        <p:nvPicPr>
          <p:cNvPr id="112654" name="Picture 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3" y="1744663"/>
            <a:ext cx="28797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55" name="Rectangle 15"/>
          <p:cNvSpPr>
            <a:spLocks noChangeArrowheads="1"/>
          </p:cNvSpPr>
          <p:nvPr/>
        </p:nvSpPr>
        <p:spPr bwMode="auto">
          <a:xfrm>
            <a:off x="152400" y="4708525"/>
            <a:ext cx="2879725" cy="1616075"/>
          </a:xfrm>
          <a:prstGeom prst="rect">
            <a:avLst/>
          </a:prstGeom>
          <a:solidFill>
            <a:srgbClr val="969696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000" b="0">
                <a:effectLst>
                  <a:outerShdw blurRad="38100" dist="38100" dir="2700000" algn="tl">
                    <a:srgbClr val="FFFFFF"/>
                  </a:outerShdw>
                </a:effectLst>
              </a:rPr>
              <a:t>Приняв решение о тушении небольшого пожара, пошлите за помощью в населенный пункт</a:t>
            </a:r>
          </a:p>
        </p:txBody>
      </p:sp>
      <p:pic>
        <p:nvPicPr>
          <p:cNvPr id="112657" name="Picture 17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3725" y="1752600"/>
            <a:ext cx="28797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58" name="Rectangle 18"/>
          <p:cNvSpPr>
            <a:spLocks noChangeArrowheads="1"/>
          </p:cNvSpPr>
          <p:nvPr/>
        </p:nvSpPr>
        <p:spPr bwMode="auto">
          <a:xfrm>
            <a:off x="3090863" y="4716463"/>
            <a:ext cx="2879725" cy="1311275"/>
          </a:xfrm>
          <a:prstGeom prst="rect">
            <a:avLst/>
          </a:prstGeom>
          <a:solidFill>
            <a:srgbClr val="969696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000" b="0">
                <a:effectLst>
                  <a:outerShdw blurRad="38100" dist="38100" dir="2700000" algn="tl">
                    <a:srgbClr val="FFFFFF"/>
                  </a:outerShdw>
                </a:effectLst>
              </a:rPr>
              <a:t>При небольшом пожаре заливайте огонь водой из ближайшего водоема</a:t>
            </a:r>
          </a:p>
        </p:txBody>
      </p:sp>
      <p:pic>
        <p:nvPicPr>
          <p:cNvPr id="112659" name="Picture 19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1744663"/>
            <a:ext cx="28797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0" name="Rectangle 20"/>
          <p:cNvSpPr>
            <a:spLocks noChangeArrowheads="1"/>
          </p:cNvSpPr>
          <p:nvPr/>
        </p:nvSpPr>
        <p:spPr bwMode="auto">
          <a:xfrm>
            <a:off x="6029325" y="4708525"/>
            <a:ext cx="2879725" cy="1616075"/>
          </a:xfrm>
          <a:prstGeom prst="rect">
            <a:avLst/>
          </a:prstGeom>
          <a:solidFill>
            <a:srgbClr val="969696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000" b="0">
                <a:effectLst>
                  <a:outerShdw blurRad="38100" dist="38100" dir="2700000" algn="tl">
                    <a:srgbClr val="FFFFFF"/>
                  </a:outerShdw>
                </a:effectLst>
              </a:rPr>
              <a:t>Сметайте пламя 1,5-2 м пучком из веток лиственных деревьев, мокрой одеждой, плотной тканью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174750" y="4708525"/>
            <a:ext cx="2879725" cy="1616075"/>
          </a:xfrm>
          <a:prstGeom prst="rect">
            <a:avLst/>
          </a:prstGeom>
          <a:solidFill>
            <a:srgbClr val="969696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000" b="0">
                <a:effectLst>
                  <a:outerShdw blurRad="38100" dist="38100" dir="2700000" algn="tl">
                    <a:srgbClr val="FFFFFF"/>
                  </a:outerShdw>
                </a:effectLst>
              </a:rPr>
              <a:t>Небольшой огонь на земле затаптывайте, не давайте ему перекинуться на деревья</a:t>
            </a: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5029200" y="4708525"/>
            <a:ext cx="2879725" cy="1006475"/>
          </a:xfrm>
          <a:prstGeom prst="rect">
            <a:avLst/>
          </a:prstGeom>
          <a:solidFill>
            <a:srgbClr val="969696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000" b="0">
                <a:effectLst>
                  <a:outerShdw blurRad="38100" dist="38100" dir="2700000" algn="tl">
                    <a:srgbClr val="FFFFFF"/>
                  </a:outerShdw>
                </a:effectLst>
              </a:rPr>
              <a:t>Не уходите пока не убедитесь, что огонь потушен</a:t>
            </a:r>
          </a:p>
        </p:txBody>
      </p:sp>
      <p:pic>
        <p:nvPicPr>
          <p:cNvPr id="115721" name="Picture 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5075" y="1752600"/>
            <a:ext cx="28797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22" name="Picture 1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28797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228600" y="381000"/>
            <a:ext cx="8686800" cy="519113"/>
          </a:xfrm>
          <a:prstGeom prst="rect">
            <a:avLst/>
          </a:prstGeom>
          <a:solidFill>
            <a:srgbClr val="969696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Тушение некрупных очагов лесного пожара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8275"/>
            <a:ext cx="8229600" cy="1187450"/>
          </a:xfrm>
          <a:solidFill>
            <a:srgbClr val="969696">
              <a:alpha val="30000"/>
            </a:srgbClr>
          </a:solidFill>
        </p:spPr>
        <p:txBody>
          <a:bodyPr>
            <a:spAutoFit/>
          </a:bodyPr>
          <a:lstStyle/>
          <a:p>
            <a:r>
              <a:rPr lang="ru-RU" alt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 случае приближения лесного пожара</a:t>
            </a:r>
            <a:br>
              <a:rPr lang="ru-RU" alt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 населенному пункту</a:t>
            </a:r>
            <a:br>
              <a:rPr lang="ru-RU" alt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 угрозы массового пожара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2162175"/>
            <a:ext cx="5486400" cy="2867025"/>
          </a:xfrm>
          <a:solidFill>
            <a:srgbClr val="969696">
              <a:alpha val="30000"/>
            </a:srgbClr>
          </a:solidFill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/>
              <a:t>подготовьтесь к возможной эвакуации, прежде всего, детей, пожилых людей, инвалидов;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поместите документы, ценные вещи в безопасное, доступное место;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подготовьте к возможному экстренному отъезду транспортные средства;</a:t>
            </a:r>
          </a:p>
        </p:txBody>
      </p:sp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0CB7"/>
              </a:clrFrom>
              <a:clrTo>
                <a:srgbClr val="FF0CB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101850"/>
            <a:ext cx="2493963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1288"/>
            <a:ext cx="8229600" cy="3998912"/>
          </a:xfrm>
          <a:solidFill>
            <a:srgbClr val="969696">
              <a:alpha val="30000"/>
            </a:srgbClr>
          </a:solidFill>
          <a:ln/>
        </p:spPr>
        <p:txBody>
          <a:bodyPr>
            <a:spAutoFit/>
          </a:bodyPr>
          <a:lstStyle/>
          <a:p>
            <a:pPr marL="0" indent="355600" algn="just">
              <a:lnSpc>
                <a:spcPct val="90000"/>
              </a:lnSpc>
              <a:buFontTx/>
              <a:buNone/>
            </a:pPr>
            <a:r>
              <a:rPr lang="ru-RU" alt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Иркутская область в прошлом 2014 году была лидером в Сибири по количеству пожаров и занимаемой ими площади.</a:t>
            </a:r>
            <a:endParaRPr lang="en-US" altLang="ru-RU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355600" algn="just">
              <a:lnSpc>
                <a:spcPct val="90000"/>
              </a:lnSpc>
              <a:buFontTx/>
              <a:buNone/>
            </a:pPr>
            <a:endParaRPr lang="ru-RU" altLang="ru-RU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355600" algn="just">
              <a:lnSpc>
                <a:spcPct val="90000"/>
              </a:lnSpc>
              <a:buFontTx/>
              <a:buNone/>
            </a:pPr>
            <a:r>
              <a:rPr lang="ru-RU" alt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Согласно официальным данным агентства лесного хозяйства Иркутской области, на землях лесного фонда в области:</a:t>
            </a:r>
          </a:p>
          <a:p>
            <a:pPr marL="0" indent="355600" algn="just">
              <a:lnSpc>
                <a:spcPct val="90000"/>
              </a:lnSpc>
            </a:pPr>
            <a:r>
              <a:rPr lang="ru-RU" alt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зарегистрировано 2 143 лесных пожара, что больше показателей 2013 года в 3,1 раза (было 692 пожара).</a:t>
            </a:r>
          </a:p>
          <a:p>
            <a:pPr marL="0" indent="355600" algn="just">
              <a:lnSpc>
                <a:spcPct val="90000"/>
              </a:lnSpc>
            </a:pPr>
            <a:r>
              <a:rPr lang="ru-RU" alt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сгорело 770 827,2 га, что в 28 раз больше, чем годом ранее.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87450"/>
          </a:xfrm>
          <a:solidFill>
            <a:srgbClr val="969696">
              <a:alpha val="30000"/>
            </a:srgbClr>
          </a:solidFill>
        </p:spPr>
        <p:txBody>
          <a:bodyPr>
            <a:spAutoFit/>
          </a:bodyPr>
          <a:lstStyle/>
          <a:p>
            <a:r>
              <a:rPr lang="ru-RU" alt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 случае приближения лесного пожара</a:t>
            </a:r>
            <a:br>
              <a:rPr lang="ru-RU" alt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 населенному пункту</a:t>
            </a:r>
            <a:br>
              <a:rPr lang="ru-RU" alt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 угрозы массового пожара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562600" cy="2501900"/>
          </a:xfrm>
          <a:solidFill>
            <a:srgbClr val="969696">
              <a:alpha val="30000"/>
            </a:srgbClr>
          </a:solidFill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2400"/>
              <a:t>наденьте хлопчатобумажную или шерстяную одежду, при себе имейте: перчатки, платок, которым можно закрыть лицо, защитные очки или другие средства зашиты глаз;</a:t>
            </a:r>
          </a:p>
          <a:p>
            <a:pPr algn="just">
              <a:lnSpc>
                <a:spcPct val="80000"/>
              </a:lnSpc>
            </a:pPr>
            <a:r>
              <a:rPr lang="ru-RU" altLang="ru-RU" sz="2400"/>
              <a:t>подготовьте запас еды и питьевой воды;</a:t>
            </a:r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0CB7"/>
              </a:clrFrom>
              <a:clrTo>
                <a:srgbClr val="FF0CB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2663" y="1463675"/>
            <a:ext cx="2471737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457200" y="4495800"/>
            <a:ext cx="8153400" cy="1579563"/>
          </a:xfrm>
          <a:prstGeom prst="rect">
            <a:avLst/>
          </a:prstGeom>
          <a:solidFill>
            <a:srgbClr val="969696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ru-RU" altLang="ru-RU" sz="2400" b="0"/>
              <a:t>внимательно следите за информационными сообщениями по телевидению и радио, средствами оповещения, держите связь со своими знакомыми в других районах вашей местности;</a:t>
            </a:r>
          </a:p>
          <a:p>
            <a:pPr algn="just">
              <a:lnSpc>
                <a:spcPct val="80000"/>
              </a:lnSpc>
            </a:pPr>
            <a:r>
              <a:rPr lang="ru-RU" altLang="ru-RU" sz="2400" b="0"/>
              <a:t>избегайте паники.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"/>
            <a:ext cx="8229600" cy="5713413"/>
          </a:xfrm>
          <a:solidFill>
            <a:srgbClr val="969696">
              <a:alpha val="30000"/>
            </a:srgbClr>
          </a:solidFill>
        </p:spPr>
        <p:txBody>
          <a:bodyPr>
            <a:spAutoFit/>
          </a:bodyPr>
          <a:lstStyle/>
          <a:p>
            <a:pPr marL="0" indent="355600" algn="just">
              <a:lnSpc>
                <a:spcPct val="80000"/>
              </a:lnSpc>
              <a:buFontTx/>
              <a:buNone/>
            </a:pPr>
            <a:r>
              <a:rPr lang="ru-RU" alt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 соответствии со статьей 8.32. Нарушение правил пожарной безопасности в лесах  Кодекса Российской Федерации об административных правонарушениях</a:t>
            </a:r>
            <a:r>
              <a:rPr lang="en-US" alt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alt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от 30 декабря 2001 года №195-ФЗ</a:t>
            </a:r>
          </a:p>
          <a:p>
            <a:pPr marL="0" indent="355600">
              <a:lnSpc>
                <a:spcPct val="80000"/>
              </a:lnSpc>
            </a:pPr>
            <a:endParaRPr lang="ru-RU" altLang="ru-RU" sz="21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355600" algn="just">
              <a:lnSpc>
                <a:spcPct val="80000"/>
              </a:lnSpc>
              <a:buFontTx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1. Нарушение правил пожарной безопасности в лесах - влечет предупреждение или наложение административного штраф</a:t>
            </a:r>
          </a:p>
          <a:p>
            <a:pPr marL="0" indent="355600">
              <a:lnSpc>
                <a:spcPct val="80000"/>
              </a:lnSpc>
              <a:buFontTx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на граждан в размере от 1,5 тысяч до 3 тысяч рублей;</a:t>
            </a:r>
          </a:p>
          <a:p>
            <a:pPr marL="0" indent="355600">
              <a:lnSpc>
                <a:spcPct val="80000"/>
              </a:lnSpc>
              <a:buFontTx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на должностных лиц - от 10 тысяч до 20 тысяч рублей;</a:t>
            </a:r>
          </a:p>
          <a:p>
            <a:pPr marL="0" indent="355600">
              <a:lnSpc>
                <a:spcPct val="80000"/>
              </a:lnSpc>
              <a:buFontTx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на юридических лиц - от 50 тысяч до 200 тысяч рублей.</a:t>
            </a:r>
          </a:p>
          <a:p>
            <a:pPr marL="0" indent="355600">
              <a:lnSpc>
                <a:spcPct val="80000"/>
              </a:lnSpc>
              <a:buFontTx/>
              <a:buNone/>
            </a:pPr>
            <a:endParaRPr lang="ru-RU" altLang="ru-RU" sz="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355600" algn="just">
              <a:lnSpc>
                <a:spcPct val="80000"/>
              </a:lnSpc>
              <a:buFontTx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2. Выжигание хвороста, лесной подстилки, сухой травы и других лесных горючих материалов с нарушением требований правил пожарной безопасности на земельных участках, непосредственно примыкающих к лесам, защитным и лесным насаждениям и не отделенных противопожарной минерализованной полосой шириной не менее 0,5 метра, - влечет наложение административного штрафа</a:t>
            </a:r>
          </a:p>
          <a:p>
            <a:pPr marL="0" indent="355600">
              <a:lnSpc>
                <a:spcPct val="80000"/>
              </a:lnSpc>
              <a:buFontTx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на граждан в размере от 3 тысяч до 4 тысяч рублей;</a:t>
            </a:r>
          </a:p>
          <a:p>
            <a:pPr marL="0" indent="355600">
              <a:lnSpc>
                <a:spcPct val="80000"/>
              </a:lnSpc>
              <a:buFontTx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на должностных лиц - от 15 тысяч до 25 тысяч рублей;</a:t>
            </a:r>
          </a:p>
          <a:p>
            <a:pPr marL="0" indent="355600">
              <a:lnSpc>
                <a:spcPct val="80000"/>
              </a:lnSpc>
              <a:buFontTx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на юридических лиц - от 150 тысяч до 250 тысяч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"/>
            <a:ext cx="8229600" cy="5224463"/>
          </a:xfrm>
          <a:solidFill>
            <a:srgbClr val="969696">
              <a:alpha val="30000"/>
            </a:srgbClr>
          </a:solidFill>
        </p:spPr>
        <p:txBody>
          <a:bodyPr>
            <a:spAutoFit/>
          </a:bodyPr>
          <a:lstStyle/>
          <a:p>
            <a:pPr marL="0" indent="355600" algn="just">
              <a:lnSpc>
                <a:spcPct val="80000"/>
              </a:lnSpc>
              <a:buFontTx/>
              <a:buNone/>
            </a:pPr>
            <a:r>
              <a:rPr lang="ru-RU" alt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 соответствии со статьей 8.32. Нарушение правил пожарной безопасности в лесах  Кодекса Российской Федерации об административных правонарушениях</a:t>
            </a:r>
            <a:r>
              <a:rPr lang="en-US" alt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alt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от 30 декабря 2001 года №195-ФЗ</a:t>
            </a:r>
          </a:p>
          <a:p>
            <a:pPr marL="0" indent="355600">
              <a:lnSpc>
                <a:spcPct val="80000"/>
              </a:lnSpc>
              <a:buFontTx/>
              <a:buNone/>
            </a:pPr>
            <a:endParaRPr lang="ru-RU" altLang="ru-RU" sz="21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355600" algn="just">
              <a:lnSpc>
                <a:spcPct val="80000"/>
              </a:lnSpc>
              <a:buFontTx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3. Нарушение правил пожарной безопасности в лесах в условиях особого противопожарного режима - влечет наложение </a:t>
            </a:r>
            <a:r>
              <a:rPr lang="ru-RU" altLang="ru-RU" sz="2000" i="1">
                <a:effectLst>
                  <a:outerShdw blurRad="38100" dist="38100" dir="2700000" algn="tl">
                    <a:srgbClr val="FFFFFF"/>
                  </a:outerShdw>
                </a:effectLst>
              </a:rPr>
              <a:t>административного</a:t>
            </a:r>
            <a:r>
              <a:rPr lang="ru-RU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штрафа</a:t>
            </a:r>
          </a:p>
          <a:p>
            <a:pPr marL="0" indent="355600">
              <a:lnSpc>
                <a:spcPct val="80000"/>
              </a:lnSpc>
              <a:buFontTx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на граждан в размере от 4 тысяч до 5 тысяч рублей;</a:t>
            </a:r>
          </a:p>
          <a:p>
            <a:pPr marL="0" indent="355600">
              <a:lnSpc>
                <a:spcPct val="80000"/>
              </a:lnSpc>
              <a:buFontTx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на должностных лиц - от 20 тысяч до 40</a:t>
            </a:r>
            <a:r>
              <a:rPr lang="en-US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тысяч рублей;</a:t>
            </a:r>
          </a:p>
          <a:p>
            <a:pPr marL="0" indent="355600">
              <a:lnSpc>
                <a:spcPct val="80000"/>
              </a:lnSpc>
              <a:buFontTx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на юридических лиц - от 300 тысяч до 500 тысяч рублей.</a:t>
            </a:r>
          </a:p>
          <a:p>
            <a:pPr marL="0" indent="355600">
              <a:lnSpc>
                <a:spcPct val="80000"/>
              </a:lnSpc>
              <a:buFontTx/>
              <a:buNone/>
            </a:pPr>
            <a:endParaRPr lang="ru-RU" altLang="ru-RU" sz="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355600" algn="just">
              <a:lnSpc>
                <a:spcPct val="80000"/>
              </a:lnSpc>
              <a:buFontTx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4. Нарушение правил пожарной безопасности, повлекшее возникновение лесного пожара без причинения тяжкого вреда здоровью человека, - влечет наложение административного штрафа</a:t>
            </a:r>
          </a:p>
          <a:p>
            <a:pPr marL="0" indent="355600">
              <a:lnSpc>
                <a:spcPct val="80000"/>
              </a:lnSpc>
              <a:buFontTx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на граждан в размере 5 тысяч рублей;</a:t>
            </a:r>
          </a:p>
          <a:p>
            <a:pPr marL="0" indent="355600">
              <a:lnSpc>
                <a:spcPct val="80000"/>
              </a:lnSpc>
              <a:buFontTx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на должностных лиц – 50 тысяч рублей;</a:t>
            </a:r>
          </a:p>
          <a:p>
            <a:pPr marL="0" indent="355600">
              <a:lnSpc>
                <a:spcPct val="80000"/>
              </a:lnSpc>
              <a:buFontTx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на юридических лиц - от 500 тысяч до 1 миллиона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2590800"/>
            <a:ext cx="5181600" cy="2101850"/>
          </a:xfrm>
          <a:solidFill>
            <a:srgbClr val="969696">
              <a:alpha val="30000"/>
            </a:srgbClr>
          </a:soli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r>
              <a:rPr lang="ru-RU" alt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Подготовка</a:t>
            </a:r>
            <a:br>
              <a:rPr lang="ru-RU" alt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лесопожарному периоду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3744913" y="6186488"/>
            <a:ext cx="1581150" cy="36671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Иркутск 2015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1752600" y="457200"/>
            <a:ext cx="5638800" cy="64135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Областное государственное казенное учреждение</a:t>
            </a:r>
          </a:p>
          <a:p>
            <a:pPr algn="ctr"/>
            <a:r>
              <a:rPr lang="ru-RU" altLang="ru-RU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"Противопожарная служба Иркутской области"</a:t>
            </a:r>
          </a:p>
        </p:txBody>
      </p:sp>
      <p:pic>
        <p:nvPicPr>
          <p:cNvPr id="135173" name="Picture 5" descr="Герб ППС ИО(500)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9700" y="152400"/>
            <a:ext cx="107950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Переходы лесных пожаров на населенные пункты и массовые пожары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8610600" cy="2368550"/>
          </a:xfrm>
          <a:solidFill>
            <a:srgbClr val="969696">
              <a:alpha val="30000"/>
            </a:srgbClr>
          </a:solidFill>
          <a:ln/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ru-RU" altLang="ru-RU" sz="4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ebdings" pitchFamily="18" charset="2"/>
                <a:hlinkClick r:id="rId3" action="ppaction://hlinkfile"/>
              </a:rPr>
              <a:t></a:t>
            </a:r>
            <a:r>
              <a:rPr lang="ru-RU" alt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 2008 год пожар в п. Чашинский Курганской области;</a:t>
            </a:r>
          </a:p>
          <a:p>
            <a:pPr marL="0" indent="0">
              <a:buFontTx/>
              <a:buNone/>
            </a:pPr>
            <a:r>
              <a:rPr lang="ru-RU" altLang="ru-RU" sz="4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ebdings" pitchFamily="18" charset="2"/>
                <a:hlinkClick r:id="rId4" action="ppaction://hlinkfile"/>
              </a:rPr>
              <a:t></a:t>
            </a:r>
            <a:r>
              <a:rPr lang="ru-RU" alt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 2010 год пожар в с. Каданок Масковской области;</a:t>
            </a:r>
          </a:p>
          <a:p>
            <a:pPr marL="0" indent="0">
              <a:buFontTx/>
              <a:buNone/>
            </a:pPr>
            <a:r>
              <a:rPr lang="ru-RU" altLang="ru-RU" sz="4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ebdings" pitchFamily="18" charset="2"/>
                <a:hlinkClick r:id="rId5" action="ppaction://hlinkpres?slideindex=1&amp;slidetitle="/>
              </a:rPr>
              <a:t></a:t>
            </a:r>
            <a:r>
              <a:rPr lang="ru-RU" alt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2010 год пожары в Подмосковье.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7075"/>
          </a:xfrm>
          <a:solidFill>
            <a:srgbClr val="969696">
              <a:alpha val="30000"/>
            </a:srgbClr>
          </a:solidFill>
        </p:spPr>
        <p:txBody>
          <a:bodyPr>
            <a:spAutoFit/>
          </a:bodyPr>
          <a:lstStyle/>
          <a:p>
            <a:pPr marL="0" indent="355600" algn="just">
              <a:buFontTx/>
              <a:buNone/>
            </a:pPr>
            <a:r>
              <a:rPr lang="ru-RU" altLang="ru-RU" sz="2200">
                <a:effectLst>
                  <a:outerShdw blurRad="38100" dist="38100" dir="2700000" algn="tl">
                    <a:srgbClr val="FFFFFF"/>
                  </a:outerShdw>
                </a:effectLst>
              </a:rPr>
              <a:t>В связи с наступлением теплой погоды, возрастает вероятность возникновения пожаров в лесопарковой зоне, а также при уборке территорий вблизи жилых и частных домов. </a:t>
            </a:r>
            <a:r>
              <a:rPr lang="ru-RU" altLang="ru-RU" sz="2200" i="1"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Основной причиной данных пожаров является сжигание мусора и пал сухой травы</a:t>
            </a:r>
            <a:r>
              <a:rPr lang="ru-RU" altLang="ru-RU" sz="220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endParaRPr lang="en-US" altLang="ru-RU" sz="22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355600" algn="just">
              <a:buFontTx/>
              <a:buNone/>
            </a:pPr>
            <a:endParaRPr lang="ru-RU" altLang="ru-RU" sz="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355600" algn="just">
              <a:buFontTx/>
              <a:buNone/>
            </a:pPr>
            <a:r>
              <a:rPr lang="ru-RU" altLang="ru-RU" sz="2200">
                <a:effectLst>
                  <a:outerShdw blurRad="38100" dist="38100" dir="2700000" algn="tl">
                    <a:srgbClr val="FFFFFF"/>
                  </a:outerShdw>
                </a:effectLst>
              </a:rPr>
              <a:t>Горящая трава совсем не безобидна.</a:t>
            </a:r>
            <a:endParaRPr lang="en-US" altLang="ru-RU" sz="22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355600" algn="just">
              <a:buFontTx/>
              <a:buNone/>
            </a:pPr>
            <a:endParaRPr lang="ru-RU" altLang="ru-RU" sz="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355600" algn="just">
              <a:buFontTx/>
              <a:buNone/>
            </a:pPr>
            <a:r>
              <a:rPr lang="ru-RU" altLang="ru-RU" sz="2200" i="1">
                <a:effectLst>
                  <a:outerShdw blurRad="38100" dist="38100" dir="2700000" algn="tl">
                    <a:srgbClr val="FFFFFF"/>
                  </a:outerShdw>
                </a:effectLst>
              </a:rPr>
              <a:t>Травяные палы</a:t>
            </a:r>
            <a:r>
              <a:rPr lang="ru-RU" altLang="ru-RU" sz="2200">
                <a:effectLst>
                  <a:outerShdw blurRad="38100" dist="38100" dir="2700000" algn="tl">
                    <a:srgbClr val="FFFFFF"/>
                  </a:outerShdw>
                </a:effectLst>
              </a:rPr>
              <a:t>, в отличие от лесных пожаров, </a:t>
            </a:r>
            <a:r>
              <a:rPr lang="ru-RU" altLang="ru-RU" sz="2200" i="1">
                <a:effectLst>
                  <a:outerShdw blurRad="38100" dist="38100" dir="2700000" algn="tl">
                    <a:srgbClr val="FFFFFF"/>
                  </a:outerShdw>
                </a:effectLst>
              </a:rPr>
              <a:t>носят массовый характер</a:t>
            </a:r>
            <a:r>
              <a:rPr lang="ru-RU" altLang="ru-RU" sz="2200">
                <a:effectLst>
                  <a:outerShdw blurRad="38100" dist="38100" dir="2700000" algn="tl">
                    <a:srgbClr val="FFFFFF"/>
                  </a:outerShdw>
                </a:effectLst>
              </a:rPr>
              <a:t>, охватывают большие площади и, главное, распространяются во много раз быстрее, что затрудняет их тушение. Зачастую, вследствие сильного ветра, огонь перекидывается на расположенные рядом с местом сжигания жилые постройки, гаражи, сараи.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  <a:solidFill>
            <a:schemeClr val="bg1">
              <a:alpha val="60001"/>
            </a:schemeClr>
          </a:solidFill>
          <a:ln/>
        </p:spPr>
        <p:txBody>
          <a:bodyPr/>
          <a:lstStyle/>
          <a:p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Меры по защите населенных пунктов</a:t>
            </a:r>
            <a:b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и частных домовладений от перехода лесных пожаров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3063"/>
            <a:ext cx="8229600" cy="946150"/>
          </a:xfrm>
          <a:solidFill>
            <a:schemeClr val="bg1">
              <a:alpha val="60001"/>
            </a:schemeClr>
          </a:solidFill>
          <a:ln/>
        </p:spPr>
        <p:txBody>
          <a:bodyPr>
            <a:spAutoFit/>
          </a:bodyPr>
          <a:lstStyle/>
          <a:p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Как защитить свой дом и населенный пункт от лесного пожара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38700"/>
          </a:xfrm>
          <a:solidFill>
            <a:schemeClr val="bg1">
              <a:alpha val="60001"/>
            </a:schemeClr>
          </a:solidFill>
          <a:ln/>
        </p:spPr>
        <p:txBody>
          <a:bodyPr>
            <a:spAutoFit/>
          </a:bodyPr>
          <a:lstStyle/>
          <a:p>
            <a:pPr marL="355600" indent="-355600"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400"/>
              <a:t>Вместе с соседями устраните все условия для возникновения и распространения пожара в вашем населенном пункте. </a:t>
            </a:r>
            <a:r>
              <a:rPr lang="ru-RU" altLang="ru-RU" sz="2400" i="1"/>
              <a:t>Создайте защитную</a:t>
            </a:r>
            <a:r>
              <a:rPr lang="ru-RU" altLang="ru-RU" sz="2400" b="1" i="1"/>
              <a:t> </a:t>
            </a:r>
            <a:r>
              <a:rPr lang="ru-RU" altLang="ru-RU" sz="2400" i="1"/>
              <a:t>зону</a:t>
            </a:r>
            <a:r>
              <a:rPr lang="ru-RU" altLang="ru-RU" sz="2400"/>
              <a:t> у ваших домов и поддерживайте ее в должном состоянии. Для этого убирайте сухую траву, мусор во дворах и на улицах в течение всего года.</a:t>
            </a:r>
          </a:p>
          <a:p>
            <a:pPr marL="355600" indent="-355600"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400" i="1"/>
              <a:t>Очистите крышу</a:t>
            </a:r>
            <a:r>
              <a:rPr lang="ru-RU" altLang="ru-RU" sz="2400"/>
              <a:t> здания от опавшей хвои и листвы - они могут стать источниками возгорания.</a:t>
            </a:r>
          </a:p>
          <a:p>
            <a:pPr marL="355600" indent="-355600"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400"/>
              <a:t>Не нарушая местных законов, </a:t>
            </a:r>
            <a:r>
              <a:rPr lang="ru-RU" altLang="ru-RU" sz="2400" i="1"/>
              <a:t>создайте противопожарную зону</a:t>
            </a:r>
            <a:r>
              <a:rPr lang="ru-RU" altLang="ru-RU" sz="2400"/>
              <a:t> на подступах к вашему участку. Для этого на расстоянии </a:t>
            </a:r>
            <a:r>
              <a:rPr lang="ru-RU" altLang="ru-RU" sz="2400" i="1"/>
              <a:t>до 30 метров от вашего дома</a:t>
            </a:r>
            <a:r>
              <a:rPr lang="ru-RU" altLang="ru-RU" sz="2400"/>
              <a:t> уберите сухой валежник, мусор, высокие заросли травы и кустарника не допуская их выжигания.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46150"/>
          </a:xfrm>
          <a:solidFill>
            <a:schemeClr val="bg1">
              <a:alpha val="60001"/>
            </a:schemeClr>
          </a:solidFill>
          <a:ln/>
        </p:spPr>
        <p:txBody>
          <a:bodyPr>
            <a:spAutoFit/>
          </a:bodyPr>
          <a:lstStyle/>
          <a:p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Как защитить свой дом и населенный пункт от лесного пожара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08450"/>
          </a:xfrm>
          <a:solidFill>
            <a:schemeClr val="bg1">
              <a:alpha val="60001"/>
            </a:schemeClr>
          </a:solidFill>
        </p:spPr>
        <p:txBody>
          <a:bodyPr>
            <a:spAutoFit/>
          </a:bodyPr>
          <a:lstStyle/>
          <a:p>
            <a:pPr marL="355600" indent="-35560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400"/>
              <a:t>С разрешения представителя участкового лесничества проредите растущие близко друг к другу деревья и кустарники в вашей защитной зоне. Уберите из-под больших деревьев подрост, кусты, древесный хлам, мусор, то есть все, что может перенести низовой пожар на кроны деревьев.</a:t>
            </a:r>
          </a:p>
          <a:p>
            <a:pPr marL="355600" indent="-35560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400"/>
              <a:t>В сухую, жаркую и ветреную погоду не разводите кухонные очаги и не производите огнеопасные работы.</a:t>
            </a:r>
          </a:p>
          <a:p>
            <a:pPr marL="355600" indent="-35560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400"/>
              <a:t>Складируйте дрова подальше от дома и под навесом.</a:t>
            </a:r>
          </a:p>
          <a:p>
            <a:pPr marL="355600" indent="-35560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400"/>
              <a:t>Не храните емкости с легковоспламеняющимися и горючими жидкостями рядом с домом.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46150"/>
          </a:xfrm>
          <a:solidFill>
            <a:schemeClr val="bg1">
              <a:alpha val="60001"/>
            </a:schemeClr>
          </a:solidFill>
          <a:ln/>
        </p:spPr>
        <p:txBody>
          <a:bodyPr>
            <a:spAutoFit/>
          </a:bodyPr>
          <a:lstStyle/>
          <a:p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Как защитить свой дом и населенный пункт от лесного пожара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6350"/>
          </a:xfrm>
          <a:solidFill>
            <a:srgbClr val="FFFFFF">
              <a:alpha val="60001"/>
            </a:srgbClr>
          </a:solidFill>
        </p:spPr>
        <p:txBody>
          <a:bodyPr>
            <a:spAutoFit/>
          </a:bodyPr>
          <a:lstStyle/>
          <a:p>
            <a:pPr marL="355600" indent="-35560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400"/>
              <a:t>Держите во дворе вашего дома в готовности </a:t>
            </a:r>
            <a:r>
              <a:rPr lang="ru-RU" altLang="ru-RU" sz="2400" i="1"/>
              <a:t>пожарный инвентарь, емкости с водой или огнетушитель</a:t>
            </a:r>
            <a:r>
              <a:rPr lang="ru-RU" altLang="ru-RU" sz="2400"/>
              <a:t>.</a:t>
            </a:r>
          </a:p>
          <a:p>
            <a:pPr marL="355600" indent="-35560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400"/>
              <a:t>Если на участке есть скважина или водопровод, </a:t>
            </a:r>
            <a:r>
              <a:rPr lang="ru-RU" altLang="ru-RU" sz="2400" i="1"/>
              <a:t>имейте в наличии шланг достаточной длинны</a:t>
            </a:r>
            <a:r>
              <a:rPr lang="ru-RU" altLang="ru-RU" sz="2400"/>
              <a:t> чтобы можно было обойти с ним вокруг дома.</a:t>
            </a:r>
          </a:p>
          <a:p>
            <a:pPr marL="355600" indent="-35560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400"/>
              <a:t>Примите активное </a:t>
            </a:r>
            <a:r>
              <a:rPr lang="ru-RU" altLang="ru-RU" sz="2400" i="1"/>
              <a:t>участие в деятельности добровольной пожарной дружины</a:t>
            </a:r>
            <a:r>
              <a:rPr lang="ru-RU" altLang="ru-RU" sz="2400"/>
              <a:t> населенного пункта.</a:t>
            </a:r>
          </a:p>
          <a:p>
            <a:pPr marL="355600" indent="-35560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400"/>
              <a:t>Проводите работу по предупреждению возникновения пожаров среди членов семьи, особенно с детьми.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19113"/>
          </a:xfrm>
          <a:solidFill>
            <a:srgbClr val="969696">
              <a:alpha val="30000"/>
            </a:srgbClr>
          </a:solidFill>
        </p:spPr>
        <p:txBody>
          <a:bodyPr>
            <a:spAutoFit/>
          </a:bodyPr>
          <a:lstStyle/>
          <a:p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Характеристика лесных пожаров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02017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1674</TotalTime>
  <Words>938</Words>
  <Application>Microsoft Office PowerPoint</Application>
  <PresentationFormat>Экран (4:3)</PresentationFormat>
  <Paragraphs>98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Подготовка к лесопожарному периоду</vt:lpstr>
      <vt:lpstr>Презентация PowerPoint</vt:lpstr>
      <vt:lpstr>Переходы лесных пожаров на населенные пункты и массовые пожары</vt:lpstr>
      <vt:lpstr>Презентация PowerPoint</vt:lpstr>
      <vt:lpstr>Меры по защите населенных пунктов и частных домовладений от перехода лесных пожаров </vt:lpstr>
      <vt:lpstr>Как защитить свой дом и населенный пункт от лесного пожара</vt:lpstr>
      <vt:lpstr>Как защитить свой дом и населенный пункт от лесного пожара</vt:lpstr>
      <vt:lpstr>Как защитить свой дом и населенный пункт от лесного пожара</vt:lpstr>
      <vt:lpstr>Характеристика лесных пожаров</vt:lpstr>
      <vt:lpstr>Постановление Правительства РФ от 25 апреля 2012 г. №390 "О противопожарном режиме"</vt:lpstr>
      <vt:lpstr>Презентация PowerPoint</vt:lpstr>
      <vt:lpstr>Правила выхода из зоны лесного пожара</vt:lpstr>
      <vt:lpstr>Правила выхода из зоны лесного пожара</vt:lpstr>
      <vt:lpstr>Правила выхода из зоны лесного пожара</vt:lpstr>
      <vt:lpstr>Схема выхода из зоны лесного пожара</vt:lpstr>
      <vt:lpstr>Правила выхода из зоны лесного пожара</vt:lpstr>
      <vt:lpstr>Тушение некрупных очагов лесного пожара</vt:lpstr>
      <vt:lpstr>Презентация PowerPoint</vt:lpstr>
      <vt:lpstr>В случае приближения лесного пожара к населенному пункту и угрозы массового пожара</vt:lpstr>
      <vt:lpstr>В случае приближения лесного пожара к населенному пункту и угрозы массового пожара</vt:lpstr>
      <vt:lpstr>Презентация PowerPoint</vt:lpstr>
      <vt:lpstr>Презентация PowerPoint</vt:lpstr>
      <vt:lpstr>Подготовка к лесопожарному периоду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Kosperovich OV</dc:creator>
  <cp:lastModifiedBy>User Windows</cp:lastModifiedBy>
  <cp:revision>166</cp:revision>
  <cp:lastPrinted>1601-01-01T00:00:00Z</cp:lastPrinted>
  <dcterms:created xsi:type="dcterms:W3CDTF">2015-03-12T08:35:49Z</dcterms:created>
  <dcterms:modified xsi:type="dcterms:W3CDTF">2022-04-12T07:35:17Z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